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60" r:id="rId25"/>
  </p:sldIdLst>
  <p:sldSz cx="6858000" cy="5143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EC3C"/>
    <a:srgbClr val="9EFF29"/>
    <a:srgbClr val="A4660C"/>
    <a:srgbClr val="952F69"/>
    <a:srgbClr val="FF856D"/>
    <a:srgbClr val="FF2549"/>
    <a:srgbClr val="003635"/>
    <a:srgbClr val="005856"/>
    <a:srgbClr val="007033"/>
    <a:srgbClr val="F1C8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128" y="24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6/24/2019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208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895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329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913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394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352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274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910" y="3311013"/>
            <a:ext cx="5992292" cy="840658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r>
              <a:rPr lang="en-US" dirty="0" smtClean="0"/>
              <a:t>Master </a:t>
            </a: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6442" y="4181178"/>
            <a:ext cx="5981612" cy="685791"/>
          </a:xfrm>
        </p:spPr>
        <p:txBody>
          <a:bodyPr>
            <a:normAutofit/>
          </a:bodyPr>
          <a:lstStyle>
            <a:lvl1pPr marL="0" indent="0" algn="ctr">
              <a:buNone/>
              <a:defRPr sz="2100" b="0" i="0">
                <a:solidFill>
                  <a:srgbClr val="00B0F0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  <a:r>
              <a:rPr lang="en-US" dirty="0" smtClean="0"/>
              <a:t>Master </a:t>
            </a:r>
            <a:r>
              <a:rPr lang="en-US" dirty="0"/>
              <a:t>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6356" y="2326214"/>
            <a:ext cx="1097838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24" y="836393"/>
            <a:ext cx="6184553" cy="763526"/>
          </a:xfrm>
        </p:spPr>
        <p:txBody>
          <a:bodyPr>
            <a:normAutofit/>
          </a:bodyPr>
          <a:lstStyle>
            <a:lvl1pPr algn="ctr">
              <a:defRPr sz="27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132" y="1622323"/>
            <a:ext cx="6184553" cy="2915534"/>
          </a:xfrm>
        </p:spPr>
        <p:txBody>
          <a:bodyPr/>
          <a:lstStyle>
            <a:lvl1pPr algn="ctr">
              <a:defRPr sz="21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9125" y="465531"/>
            <a:ext cx="4845974" cy="725349"/>
          </a:xfrm>
        </p:spPr>
        <p:txBody>
          <a:bodyPr>
            <a:normAutofit/>
          </a:bodyPr>
          <a:lstStyle>
            <a:lvl1pPr algn="l">
              <a:defRPr sz="27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9125" y="1229056"/>
            <a:ext cx="4845974" cy="3511061"/>
          </a:xfrm>
        </p:spPr>
        <p:txBody>
          <a:bodyPr/>
          <a:lstStyle>
            <a:lvl1pPr>
              <a:defRPr sz="21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051" y="846832"/>
            <a:ext cx="6070024" cy="763525"/>
          </a:xfrm>
        </p:spPr>
        <p:txBody>
          <a:bodyPr>
            <a:normAutofit/>
          </a:bodyPr>
          <a:lstStyle>
            <a:lvl1pPr algn="ctr">
              <a:defRPr sz="27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659" y="1729267"/>
            <a:ext cx="3030141" cy="479822"/>
          </a:xfrm>
        </p:spPr>
        <p:txBody>
          <a:bodyPr anchor="b"/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2659" y="2201664"/>
            <a:ext cx="3030141" cy="2276294"/>
          </a:xfrm>
        </p:spPr>
        <p:txBody>
          <a:bodyPr/>
          <a:lstStyle>
            <a:lvl1pPr algn="ctr">
              <a:defRPr sz="1800">
                <a:solidFill>
                  <a:schemeClr val="bg1"/>
                </a:solidFill>
              </a:defRPr>
            </a:lvl1pPr>
            <a:lvl2pPr algn="ctr">
              <a:defRPr sz="1500">
                <a:solidFill>
                  <a:schemeClr val="bg1"/>
                </a:solidFill>
              </a:defRPr>
            </a:lvl2pPr>
            <a:lvl3pPr algn="ctr">
              <a:defRPr sz="1350">
                <a:solidFill>
                  <a:schemeClr val="bg1"/>
                </a:solidFill>
              </a:defRPr>
            </a:lvl3pPr>
            <a:lvl4pPr algn="ctr">
              <a:defRPr sz="1200">
                <a:solidFill>
                  <a:schemeClr val="bg1"/>
                </a:solidFill>
              </a:defRPr>
            </a:lvl4pPr>
            <a:lvl5pPr algn="ctr">
              <a:defRPr sz="1200">
                <a:solidFill>
                  <a:schemeClr val="bg1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9001" y="1729267"/>
            <a:ext cx="3031331" cy="479822"/>
          </a:xfrm>
        </p:spPr>
        <p:txBody>
          <a:bodyPr anchor="b"/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29001" y="2201664"/>
            <a:ext cx="3031331" cy="2276294"/>
          </a:xfrm>
        </p:spPr>
        <p:txBody>
          <a:bodyPr/>
          <a:lstStyle>
            <a:lvl1pPr algn="ctr">
              <a:defRPr sz="1800">
                <a:solidFill>
                  <a:schemeClr val="bg1"/>
                </a:solidFill>
              </a:defRPr>
            </a:lvl1pPr>
            <a:lvl2pPr algn="ctr">
              <a:defRPr sz="1500">
                <a:solidFill>
                  <a:schemeClr val="bg1"/>
                </a:solidFill>
              </a:defRPr>
            </a:lvl2pPr>
            <a:lvl3pPr algn="ctr">
              <a:defRPr sz="1350">
                <a:solidFill>
                  <a:schemeClr val="bg1"/>
                </a:solidFill>
              </a:defRPr>
            </a:lvl3pPr>
            <a:lvl4pPr algn="ctr">
              <a:defRPr sz="1200">
                <a:solidFill>
                  <a:schemeClr val="bg1"/>
                </a:solidFill>
              </a:defRPr>
            </a:lvl4pPr>
            <a:lvl5pPr algn="ctr">
              <a:defRPr sz="1200">
                <a:solidFill>
                  <a:schemeClr val="bg1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6862" y="5213747"/>
            <a:ext cx="629221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691" y="3425687"/>
            <a:ext cx="6516909" cy="928263"/>
          </a:xfrm>
        </p:spPr>
        <p:txBody>
          <a:bodyPr>
            <a:noAutofit/>
          </a:bodyPr>
          <a:lstStyle/>
          <a:p>
            <a:r>
              <a:rPr lang="bg-BG" sz="3200" cap="all" dirty="0" smtClean="0"/>
              <a:t>Областен управител </a:t>
            </a:r>
            <a:r>
              <a:rPr lang="bg-BG" sz="2800" cap="all" dirty="0" smtClean="0"/>
              <a:t/>
            </a:r>
            <a:br>
              <a:rPr lang="bg-BG" sz="2800" cap="all" dirty="0" smtClean="0"/>
            </a:br>
            <a:r>
              <a:rPr lang="bg-BG" sz="2400" cap="all" dirty="0" smtClean="0"/>
              <a:t>на Област Пловдив</a:t>
            </a:r>
            <a:endParaRPr lang="en-US" sz="2400" cap="al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691" y="4666514"/>
            <a:ext cx="6527409" cy="397855"/>
          </a:xfrm>
        </p:spPr>
        <p:txBody>
          <a:bodyPr>
            <a:normAutofit/>
          </a:bodyPr>
          <a:lstStyle/>
          <a:p>
            <a:r>
              <a:rPr lang="bg-BG" sz="1800" dirty="0">
                <a:solidFill>
                  <a:schemeClr val="bg1"/>
                </a:solidFill>
              </a:rPr>
              <a:t>г</a:t>
            </a:r>
            <a:r>
              <a:rPr lang="bg-BG" sz="1800" dirty="0" smtClean="0">
                <a:solidFill>
                  <a:schemeClr val="bg1"/>
                </a:solidFill>
              </a:rPr>
              <a:t>р. Пловдив, 2019г.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chemeClr val="accent1"/>
                </a:solidFill>
                <a:effectLst/>
              </a:rPr>
              <a:t>3. </a:t>
            </a:r>
            <a:r>
              <a:rPr lang="bg-BG" b="1" dirty="0">
                <a:solidFill>
                  <a:schemeClr val="accent1"/>
                </a:solidFill>
                <a:effectLst/>
              </a:rPr>
              <a:t>Икономически съображения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4056" y="1378226"/>
            <a:ext cx="6027088" cy="3361891"/>
          </a:xfrm>
        </p:spPr>
        <p:txBody>
          <a:bodyPr>
            <a:normAutofit fontScale="92500" lnSpcReduction="10000"/>
          </a:bodyPr>
          <a:lstStyle/>
          <a:p>
            <a:r>
              <a:rPr lang="bg-BG" dirty="0"/>
              <a:t>Водоснабдяването на град Пловдив и останалите населени места е помпено и е свързано със значителен разход на </a:t>
            </a:r>
            <a:r>
              <a:rPr lang="bg-BG" dirty="0" smtClean="0"/>
              <a:t>електроенергия; </a:t>
            </a:r>
          </a:p>
          <a:p>
            <a:endParaRPr lang="bg-BG" dirty="0" smtClean="0"/>
          </a:p>
          <a:p>
            <a:r>
              <a:rPr lang="bg-BG" dirty="0"/>
              <a:t>В този аспект реализацията на проекта има пряко отношение към подобряване </a:t>
            </a:r>
            <a:r>
              <a:rPr lang="bg-BG" b="1" dirty="0"/>
              <a:t>енергийната ефективност в сектора на </a:t>
            </a:r>
            <a:r>
              <a:rPr lang="bg-BG" b="1" dirty="0" smtClean="0"/>
              <a:t>услугите</a:t>
            </a:r>
            <a:r>
              <a:rPr lang="en-US" b="1" dirty="0" smtClean="0"/>
              <a:t>;</a:t>
            </a:r>
            <a:endParaRPr lang="bg-BG" dirty="0" smtClean="0"/>
          </a:p>
          <a:p>
            <a:endParaRPr lang="bg-BG" dirty="0" smtClean="0"/>
          </a:p>
          <a:p>
            <a:r>
              <a:rPr lang="bg-BG" dirty="0"/>
              <a:t>Пречистената вода от каскада Въча ще постъпва гравитачно до гр. Пловдив и до повечето населени места от съседните общини;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3873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Картина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39" y="855345"/>
            <a:ext cx="6235492" cy="4061212"/>
          </a:xfrm>
          <a:prstGeom prst="rect">
            <a:avLst/>
          </a:prstGeom>
        </p:spPr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/>
          </a:bodyPr>
          <a:lstStyle/>
          <a:p>
            <a:pPr algn="ctr"/>
            <a:r>
              <a:rPr lang="bg-BG" b="1" dirty="0" smtClean="0">
                <a:solidFill>
                  <a:schemeClr val="accent1"/>
                </a:solidFill>
                <a:effectLst/>
              </a:rPr>
              <a:t>Язовир Въча</a:t>
            </a:r>
            <a:endParaRPr lang="bg-BG" b="1" dirty="0">
              <a:solidFill>
                <a:schemeClr val="accent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6016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6856" y="2373483"/>
            <a:ext cx="6070024" cy="1131717"/>
          </a:xfrm>
        </p:spPr>
        <p:txBody>
          <a:bodyPr>
            <a:noAutofit/>
          </a:bodyPr>
          <a:lstStyle/>
          <a:p>
            <a:r>
              <a:rPr lang="bg-BG" sz="4400" b="1" cap="all" dirty="0">
                <a:effectLst/>
              </a:rPr>
              <a:t>Хигиенно-здравни </a:t>
            </a:r>
            <a:r>
              <a:rPr lang="bg-BG" sz="4400" b="1" cap="all" dirty="0" smtClean="0">
                <a:effectLst/>
              </a:rPr>
              <a:t>причини</a:t>
            </a:r>
            <a:endParaRPr lang="en-US" sz="4400" b="1" cap="all" dirty="0"/>
          </a:p>
        </p:txBody>
      </p:sp>
    </p:spTree>
    <p:extLst>
      <p:ext uri="{BB962C8B-B14F-4D97-AF65-F5344CB8AC3E}">
        <p14:creationId xmlns:p14="http://schemas.microsoft.com/office/powerpoint/2010/main" val="117594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/>
          </a:bodyPr>
          <a:lstStyle/>
          <a:p>
            <a:r>
              <a:rPr lang="bg-BG" b="1" dirty="0">
                <a:solidFill>
                  <a:schemeClr val="accent1"/>
                </a:solidFill>
                <a:effectLst/>
              </a:rPr>
              <a:t>4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. </a:t>
            </a:r>
            <a:r>
              <a:rPr lang="bg-BG" b="1" dirty="0">
                <a:solidFill>
                  <a:schemeClr val="accent1"/>
                </a:solidFill>
                <a:effectLst/>
              </a:rPr>
              <a:t>Хигиенно-здравни 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причини</a:t>
            </a:r>
            <a:endParaRPr lang="bg-BG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4056" y="1378226"/>
            <a:ext cx="6027088" cy="3361891"/>
          </a:xfrm>
        </p:spPr>
        <p:txBody>
          <a:bodyPr>
            <a:normAutofit lnSpcReduction="10000"/>
          </a:bodyPr>
          <a:lstStyle/>
          <a:p>
            <a:r>
              <a:rPr lang="bg-BG" dirty="0" smtClean="0"/>
              <a:t>Осигуряване на вода</a:t>
            </a:r>
            <a:r>
              <a:rPr lang="en-GB" dirty="0" smtClean="0"/>
              <a:t> </a:t>
            </a:r>
            <a:r>
              <a:rPr lang="en-GB" dirty="0"/>
              <a:t>с </a:t>
            </a:r>
            <a:r>
              <a:rPr lang="bg-BG" dirty="0" smtClean="0"/>
              <a:t>изключително</a:t>
            </a:r>
            <a:r>
              <a:rPr lang="en-GB" dirty="0" smtClean="0"/>
              <a:t> </a:t>
            </a:r>
            <a:r>
              <a:rPr lang="bg-BG" dirty="0" smtClean="0"/>
              <a:t>добри</a:t>
            </a:r>
            <a:r>
              <a:rPr lang="en-GB" dirty="0" smtClean="0"/>
              <a:t> </a:t>
            </a:r>
            <a:r>
              <a:rPr lang="bg-BG" dirty="0"/>
              <a:t>вкусови</a:t>
            </a:r>
            <a:r>
              <a:rPr lang="en-GB" dirty="0"/>
              <a:t> </a:t>
            </a:r>
            <a:r>
              <a:rPr lang="bg-BG" dirty="0" smtClean="0"/>
              <a:t>качества</a:t>
            </a:r>
            <a:r>
              <a:rPr lang="en-GB" dirty="0" smtClean="0"/>
              <a:t> </a:t>
            </a:r>
            <a:r>
              <a:rPr lang="bg-BG" dirty="0" smtClean="0"/>
              <a:t>за</a:t>
            </a:r>
            <a:r>
              <a:rPr lang="en-GB" dirty="0" smtClean="0"/>
              <a:t> </a:t>
            </a:r>
            <a:r>
              <a:rPr lang="bg-BG" dirty="0" smtClean="0"/>
              <a:t>консумация</a:t>
            </a:r>
            <a:r>
              <a:rPr lang="en-GB" dirty="0" smtClean="0"/>
              <a:t> </a:t>
            </a:r>
            <a:r>
              <a:rPr lang="bg-BG" dirty="0" smtClean="0"/>
              <a:t>от</a:t>
            </a:r>
            <a:r>
              <a:rPr lang="en-GB" dirty="0" smtClean="0"/>
              <a:t> </a:t>
            </a:r>
            <a:r>
              <a:rPr lang="bg-BG" dirty="0" smtClean="0"/>
              <a:t>населението;</a:t>
            </a:r>
          </a:p>
          <a:p>
            <a:endParaRPr lang="bg-BG" dirty="0"/>
          </a:p>
          <a:p>
            <a:r>
              <a:rPr lang="bg-BG" dirty="0" smtClean="0"/>
              <a:t>Обезпечаването на планинска вода има отношение не само към вкусовите качества, но и към здравето на населението</a:t>
            </a:r>
            <a:r>
              <a:rPr lang="en-US" dirty="0" smtClean="0"/>
              <a:t>;</a:t>
            </a:r>
            <a:endParaRPr lang="bg-BG" dirty="0" smtClean="0"/>
          </a:p>
          <a:p>
            <a:endParaRPr lang="bg-BG" dirty="0" smtClean="0"/>
          </a:p>
          <a:p>
            <a:r>
              <a:rPr lang="bg-BG" dirty="0" smtClean="0"/>
              <a:t>Достатъчни</a:t>
            </a:r>
            <a:r>
              <a:rPr lang="en-GB" dirty="0" smtClean="0"/>
              <a:t> </a:t>
            </a:r>
            <a:r>
              <a:rPr lang="bg-BG" dirty="0" smtClean="0"/>
              <a:t>количества за обезпечаване</a:t>
            </a:r>
            <a:r>
              <a:rPr lang="en-GB" dirty="0" smtClean="0"/>
              <a:t> </a:t>
            </a:r>
            <a:r>
              <a:rPr lang="bg-BG" dirty="0" smtClean="0"/>
              <a:t>нуждите</a:t>
            </a:r>
            <a:r>
              <a:rPr lang="en-GB" dirty="0" smtClean="0"/>
              <a:t> </a:t>
            </a:r>
            <a:r>
              <a:rPr lang="bg-BG" dirty="0" smtClean="0"/>
              <a:t>на</a:t>
            </a:r>
            <a:r>
              <a:rPr lang="en-GB" dirty="0" smtClean="0"/>
              <a:t> </a:t>
            </a:r>
            <a:r>
              <a:rPr lang="bg-BG" dirty="0" smtClean="0"/>
              <a:t>промишлеността и услугите изискващи вода с ПБК;</a:t>
            </a:r>
          </a:p>
          <a:p>
            <a:endParaRPr lang="bg-BG" dirty="0" smtClean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8004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/>
          </a:bodyPr>
          <a:lstStyle/>
          <a:p>
            <a:pPr algn="ctr"/>
            <a:r>
              <a:rPr lang="bg-BG" b="1" dirty="0" smtClean="0">
                <a:solidFill>
                  <a:schemeClr val="accent1"/>
                </a:solidFill>
                <a:effectLst/>
              </a:rPr>
              <a:t>Осигуряване </a:t>
            </a:r>
            <a:r>
              <a:rPr lang="bg-BG" b="1" dirty="0">
                <a:solidFill>
                  <a:schemeClr val="accent1"/>
                </a:solidFill>
                <a:effectLst/>
              </a:rPr>
              <a:t>на 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вода</a:t>
            </a:r>
            <a:endParaRPr lang="bg-BG" b="1" dirty="0">
              <a:solidFill>
                <a:schemeClr val="accent1"/>
              </a:solidFill>
              <a:effectLst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34" y="1026414"/>
            <a:ext cx="5884910" cy="392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39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6093" y="2243798"/>
            <a:ext cx="6070024" cy="1500554"/>
          </a:xfrm>
        </p:spPr>
        <p:txBody>
          <a:bodyPr>
            <a:noAutofit/>
          </a:bodyPr>
          <a:lstStyle/>
          <a:p>
            <a:r>
              <a:rPr lang="bg-BG" sz="4400" cap="all" dirty="0"/>
              <a:t>Икономическо развитие </a:t>
            </a:r>
            <a:r>
              <a:rPr lang="en-US" sz="4400" cap="all" dirty="0" smtClean="0"/>
              <a:t/>
            </a:r>
            <a:br>
              <a:rPr lang="en-US" sz="4400" cap="all" dirty="0" smtClean="0"/>
            </a:br>
            <a:endParaRPr lang="en-US" sz="4400" b="1" cap="all" dirty="0"/>
          </a:p>
        </p:txBody>
      </p:sp>
    </p:spTree>
    <p:extLst>
      <p:ext uri="{BB962C8B-B14F-4D97-AF65-F5344CB8AC3E}">
        <p14:creationId xmlns:p14="http://schemas.microsoft.com/office/powerpoint/2010/main" val="253544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 fontScale="90000"/>
          </a:bodyPr>
          <a:lstStyle/>
          <a:p>
            <a:r>
              <a:rPr lang="bg-BG" b="1" dirty="0" smtClean="0">
                <a:solidFill>
                  <a:schemeClr val="accent1"/>
                </a:solidFill>
                <a:effectLst/>
              </a:rPr>
              <a:t>5. </a:t>
            </a:r>
            <a:r>
              <a:rPr lang="bg-BG" b="1" dirty="0">
                <a:solidFill>
                  <a:schemeClr val="accent1"/>
                </a:solidFill>
                <a:effectLst/>
              </a:rPr>
              <a:t>Икономическо развитие на регион Пловдив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4056" y="1378226"/>
            <a:ext cx="6027088" cy="3361891"/>
          </a:xfrm>
        </p:spPr>
        <p:txBody>
          <a:bodyPr>
            <a:normAutofit/>
          </a:bodyPr>
          <a:lstStyle/>
          <a:p>
            <a:r>
              <a:rPr lang="bg-BG" dirty="0"/>
              <a:t>Град Пловдив и прилежащите към града територии са най-силно </a:t>
            </a:r>
            <a:r>
              <a:rPr lang="bg-BG" dirty="0" smtClean="0"/>
              <a:t>урбанизираният </a:t>
            </a:r>
            <a:r>
              <a:rPr lang="bg-BG" dirty="0"/>
              <a:t>район в страната</a:t>
            </a:r>
            <a:r>
              <a:rPr lang="bg-BG" dirty="0" smtClean="0"/>
              <a:t>;</a:t>
            </a:r>
          </a:p>
          <a:p>
            <a:endParaRPr lang="bg-BG" dirty="0" smtClean="0"/>
          </a:p>
          <a:p>
            <a:r>
              <a:rPr lang="bg-BG" dirty="0"/>
              <a:t>Б</a:t>
            </a:r>
            <a:r>
              <a:rPr lang="bg-BG" dirty="0" smtClean="0"/>
              <a:t>ързо </a:t>
            </a:r>
            <a:r>
              <a:rPr lang="bg-BG" dirty="0"/>
              <a:t>развитие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икономиката</a:t>
            </a:r>
            <a:r>
              <a:rPr lang="en-GB" dirty="0"/>
              <a:t> и </a:t>
            </a:r>
            <a:r>
              <a:rPr lang="en-GB" dirty="0" err="1"/>
              <a:t>навлизане</a:t>
            </a:r>
            <a:r>
              <a:rPr lang="en-GB" dirty="0"/>
              <a:t> </a:t>
            </a:r>
            <a:r>
              <a:rPr lang="en-GB" dirty="0" err="1"/>
              <a:t>на</a:t>
            </a:r>
            <a:r>
              <a:rPr lang="en-GB" dirty="0"/>
              <a:t> </a:t>
            </a:r>
            <a:r>
              <a:rPr lang="en-GB" dirty="0" err="1"/>
              <a:t>чужди</a:t>
            </a:r>
            <a:r>
              <a:rPr lang="en-GB" dirty="0"/>
              <a:t> </a:t>
            </a:r>
            <a:r>
              <a:rPr lang="en-GB" dirty="0" err="1"/>
              <a:t>инвестиции</a:t>
            </a:r>
            <a:r>
              <a:rPr lang="en-GB" dirty="0"/>
              <a:t> в </a:t>
            </a:r>
            <a:r>
              <a:rPr lang="en-GB" dirty="0" err="1"/>
              <a:t>индустрията</a:t>
            </a:r>
            <a:r>
              <a:rPr lang="bg-BG" dirty="0" smtClean="0"/>
              <a:t>;</a:t>
            </a:r>
          </a:p>
          <a:p>
            <a:endParaRPr lang="bg-BG" dirty="0" smtClean="0"/>
          </a:p>
          <a:p>
            <a:r>
              <a:rPr lang="bg-BG" dirty="0" smtClean="0"/>
              <a:t>Снабдяване </a:t>
            </a:r>
            <a:r>
              <a:rPr lang="bg-BG" dirty="0"/>
              <a:t>на </a:t>
            </a:r>
            <a:r>
              <a:rPr lang="bg-BG" dirty="0" smtClean="0"/>
              <a:t>нарастващата </a:t>
            </a:r>
            <a:r>
              <a:rPr lang="en-GB" dirty="0" err="1" smtClean="0"/>
              <a:t>промишленост</a:t>
            </a:r>
            <a:r>
              <a:rPr lang="en-GB" dirty="0" smtClean="0"/>
              <a:t> </a:t>
            </a:r>
            <a:r>
              <a:rPr lang="bg-BG" dirty="0" smtClean="0"/>
              <a:t> с необходимите водни количества;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9315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/>
          </a:bodyPr>
          <a:lstStyle/>
          <a:p>
            <a:pPr algn="ctr"/>
            <a:r>
              <a:rPr lang="bg-BG" b="1" dirty="0" smtClean="0">
                <a:solidFill>
                  <a:schemeClr val="accent1"/>
                </a:solidFill>
                <a:effectLst/>
              </a:rPr>
              <a:t>Тракия </a:t>
            </a:r>
            <a:r>
              <a:rPr lang="bg-BG" b="1" dirty="0">
                <a:solidFill>
                  <a:schemeClr val="accent1"/>
                </a:solidFill>
                <a:effectLst/>
              </a:rPr>
              <a:t>икономическа зона (ТИЗ) </a:t>
            </a: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96" y="855345"/>
            <a:ext cx="5518207" cy="424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1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6093" y="2243798"/>
            <a:ext cx="6070024" cy="1500554"/>
          </a:xfrm>
        </p:spPr>
        <p:txBody>
          <a:bodyPr>
            <a:noAutofit/>
          </a:bodyPr>
          <a:lstStyle/>
          <a:p>
            <a:r>
              <a:rPr lang="bg-BG" sz="4400" cap="all" dirty="0" smtClean="0"/>
              <a:t>Климатични</a:t>
            </a:r>
            <a:r>
              <a:rPr lang="bg-BG" sz="4400" dirty="0" smtClean="0"/>
              <a:t> </a:t>
            </a:r>
            <a:r>
              <a:rPr lang="bg-BG" sz="4400" cap="all" dirty="0" smtClean="0"/>
              <a:t>промени</a:t>
            </a:r>
            <a:endParaRPr lang="bg-BG" sz="4400" b="1" cap="all" dirty="0"/>
          </a:p>
        </p:txBody>
      </p:sp>
    </p:spTree>
    <p:extLst>
      <p:ext uri="{BB962C8B-B14F-4D97-AF65-F5344CB8AC3E}">
        <p14:creationId xmlns:p14="http://schemas.microsoft.com/office/powerpoint/2010/main" val="209516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/>
          </a:bodyPr>
          <a:lstStyle/>
          <a:p>
            <a:r>
              <a:rPr lang="bg-BG" b="1" dirty="0">
                <a:solidFill>
                  <a:schemeClr val="accent1"/>
                </a:solidFill>
                <a:effectLst/>
              </a:rPr>
              <a:t>6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. Климатични промени</a:t>
            </a:r>
            <a:endParaRPr lang="bg-BG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4056" y="1378226"/>
            <a:ext cx="6027088" cy="3361891"/>
          </a:xfrm>
        </p:spPr>
        <p:txBody>
          <a:bodyPr>
            <a:normAutofit/>
          </a:bodyPr>
          <a:lstStyle/>
          <a:p>
            <a:r>
              <a:rPr lang="bg-BG" dirty="0" smtClean="0"/>
              <a:t>Адаптация</a:t>
            </a:r>
            <a:r>
              <a:rPr lang="en-GB" dirty="0" smtClean="0"/>
              <a:t> </a:t>
            </a:r>
            <a:r>
              <a:rPr lang="bg-BG" dirty="0" smtClean="0"/>
              <a:t>към </a:t>
            </a:r>
            <a:r>
              <a:rPr lang="bg-BG" dirty="0"/>
              <a:t>измененията и смекчаване на влиянието им</a:t>
            </a:r>
            <a:r>
              <a:rPr lang="bg-BG" dirty="0" smtClean="0"/>
              <a:t>;</a:t>
            </a:r>
          </a:p>
          <a:p>
            <a:endParaRPr lang="bg-BG" dirty="0" smtClean="0"/>
          </a:p>
          <a:p>
            <a:r>
              <a:rPr lang="bg-BG" dirty="0"/>
              <a:t>Подземните води от ВТ </a:t>
            </a:r>
            <a:r>
              <a:rPr lang="en-US" dirty="0"/>
              <a:t>BG3G00000NQ018 </a:t>
            </a:r>
            <a:r>
              <a:rPr lang="bg-BG" dirty="0" smtClean="0"/>
              <a:t>Порови</a:t>
            </a:r>
            <a:r>
              <a:rPr lang="en-US" dirty="0" smtClean="0"/>
              <a:t> </a:t>
            </a:r>
            <a:r>
              <a:rPr lang="bg-BG" dirty="0" smtClean="0"/>
              <a:t>води</a:t>
            </a:r>
            <a:r>
              <a:rPr lang="en-US" dirty="0" smtClean="0"/>
              <a:t> </a:t>
            </a:r>
            <a:r>
              <a:rPr lang="en-US" dirty="0"/>
              <a:t>в </a:t>
            </a:r>
            <a:r>
              <a:rPr lang="bg-BG" dirty="0" smtClean="0"/>
              <a:t>Неоген</a:t>
            </a:r>
            <a:r>
              <a:rPr lang="en-US" dirty="0" smtClean="0"/>
              <a:t> </a:t>
            </a:r>
            <a:r>
              <a:rPr lang="en-US" dirty="0"/>
              <a:t>- Кватернер - </a:t>
            </a:r>
            <a:r>
              <a:rPr lang="bg-BG" dirty="0" smtClean="0"/>
              <a:t>Пазарджик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Пловдив </a:t>
            </a:r>
            <a:r>
              <a:rPr lang="bg-BG" dirty="0" smtClean="0"/>
              <a:t>е с </a:t>
            </a:r>
            <a:r>
              <a:rPr lang="bg-BG" dirty="0"/>
              <a:t>изчерпан динамичен ресурс;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7718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963" y="4255272"/>
            <a:ext cx="6527408" cy="741178"/>
          </a:xfrm>
        </p:spPr>
        <p:txBody>
          <a:bodyPr>
            <a:normAutofit fontScale="90000"/>
          </a:bodyPr>
          <a:lstStyle/>
          <a:p>
            <a:r>
              <a:rPr lang="bg-BG" sz="2000" dirty="0" smtClean="0">
                <a:effectLst/>
              </a:rPr>
              <a:t/>
            </a:r>
            <a:br>
              <a:rPr lang="bg-BG" sz="2000" dirty="0" smtClean="0">
                <a:effectLst/>
              </a:rPr>
            </a:br>
            <a:r>
              <a:rPr lang="bg-BG" sz="2000" dirty="0" smtClean="0">
                <a:effectLst/>
              </a:rPr>
              <a:t>Здравко Димитров - Областен </a:t>
            </a:r>
            <a:r>
              <a:rPr lang="bg-BG" sz="2000" dirty="0">
                <a:effectLst/>
              </a:rPr>
              <a:t>управител на Област </a:t>
            </a:r>
            <a:r>
              <a:rPr lang="bg-BG" sz="2000" dirty="0" smtClean="0">
                <a:effectLst/>
              </a:rPr>
              <a:t>Пловдив </a:t>
            </a:r>
            <a:br>
              <a:rPr lang="bg-BG" sz="2000" dirty="0" smtClean="0">
                <a:effectLst/>
              </a:rPr>
            </a:br>
            <a:r>
              <a:rPr lang="bg-BG" sz="2000" dirty="0" smtClean="0">
                <a:effectLst/>
              </a:rPr>
              <a:t>гр. Пловдив, 2019</a:t>
            </a:r>
            <a:r>
              <a:rPr lang="bg-BG" sz="2000" dirty="0" smtClean="0"/>
              <a:t/>
            </a:r>
            <a:br>
              <a:rPr lang="bg-BG" sz="2000" dirty="0" smtClean="0"/>
            </a:br>
            <a:endParaRPr lang="en-US" sz="2000" b="1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962" y="1344585"/>
            <a:ext cx="6527409" cy="25844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bg-BG" sz="2800" b="1" dirty="0" smtClean="0"/>
              <a:t>РЕГИОНАЛЕН СЪВЕТ ЗА РАЗВИТИЕ </a:t>
            </a:r>
            <a:r>
              <a:rPr lang="bg-BG" sz="2800" b="1" smtClean="0"/>
              <a:t>НА ЮЦР </a:t>
            </a:r>
          </a:p>
          <a:p>
            <a:pPr marL="0" indent="0">
              <a:buNone/>
            </a:pPr>
            <a:r>
              <a:rPr lang="bg-BG" sz="2800" b="1" smtClean="0"/>
              <a:t>25.06.2019 г.</a:t>
            </a:r>
            <a:endParaRPr lang="bg-BG" sz="2800" b="1" dirty="0" smtClean="0"/>
          </a:p>
          <a:p>
            <a:pPr marL="0" indent="0">
              <a:buNone/>
            </a:pPr>
            <a:r>
              <a:rPr lang="ru-RU" sz="2800" dirty="0"/>
              <a:t>К</a:t>
            </a:r>
            <a:r>
              <a:rPr lang="ru-RU" sz="2800" dirty="0" smtClean="0"/>
              <a:t>аскада „</a:t>
            </a:r>
            <a:r>
              <a:rPr lang="bg-BG" sz="2800" dirty="0" smtClean="0"/>
              <a:t>Доспат</a:t>
            </a:r>
            <a:r>
              <a:rPr lang="ru-RU" sz="2800" dirty="0" smtClean="0"/>
              <a:t> </a:t>
            </a:r>
            <a:r>
              <a:rPr lang="ru-RU" sz="2800" dirty="0"/>
              <a:t>– </a:t>
            </a:r>
            <a:r>
              <a:rPr lang="bg-BG" sz="2800" dirty="0" smtClean="0"/>
              <a:t>Въча</a:t>
            </a:r>
            <a:r>
              <a:rPr lang="ru-RU" sz="2800" dirty="0" smtClean="0"/>
              <a:t>“ </a:t>
            </a:r>
            <a:r>
              <a:rPr lang="ru-RU" sz="2800" dirty="0"/>
              <a:t>– </a:t>
            </a:r>
            <a:r>
              <a:rPr lang="bg-BG" sz="2800" dirty="0" smtClean="0"/>
              <a:t>предпоставка</a:t>
            </a:r>
            <a:r>
              <a:rPr lang="ru-RU" sz="2800" dirty="0" smtClean="0"/>
              <a:t> </a:t>
            </a:r>
            <a:r>
              <a:rPr lang="ru-RU" sz="2800" dirty="0"/>
              <a:t>за </a:t>
            </a:r>
            <a:r>
              <a:rPr lang="bg-BG" sz="2800" dirty="0" smtClean="0"/>
              <a:t>подобряване</a:t>
            </a:r>
            <a:r>
              <a:rPr lang="ru-RU" sz="2800" dirty="0" smtClean="0"/>
              <a:t> </a:t>
            </a:r>
            <a:r>
              <a:rPr lang="bg-BG" sz="2800" dirty="0" smtClean="0"/>
              <a:t>качеството</a:t>
            </a:r>
            <a:r>
              <a:rPr lang="ru-RU" sz="2800" dirty="0" smtClean="0"/>
              <a:t> </a:t>
            </a:r>
            <a:r>
              <a:rPr lang="ru-RU" sz="2800" dirty="0"/>
              <a:t>на живот и </a:t>
            </a:r>
            <a:r>
              <a:rPr lang="bg-BG" sz="2800" dirty="0" smtClean="0"/>
              <a:t>съществен</a:t>
            </a:r>
            <a:r>
              <a:rPr lang="ru-RU" sz="2800" dirty="0" smtClean="0"/>
              <a:t> </a:t>
            </a:r>
            <a:r>
              <a:rPr lang="ru-RU" sz="2800" dirty="0"/>
              <a:t>фактор за устойчиво </a:t>
            </a:r>
            <a:r>
              <a:rPr lang="bg-BG" sz="2800" dirty="0" smtClean="0"/>
              <a:t>икономическо</a:t>
            </a:r>
            <a:r>
              <a:rPr lang="ru-RU" sz="2800" dirty="0" smtClean="0"/>
              <a:t> </a:t>
            </a:r>
            <a:r>
              <a:rPr lang="ru-RU" sz="2800" dirty="0"/>
              <a:t>развитие на </a:t>
            </a:r>
            <a:r>
              <a:rPr lang="ru-RU" sz="2800" dirty="0" smtClean="0"/>
              <a:t>региона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/>
          </a:bodyPr>
          <a:lstStyle/>
          <a:p>
            <a:pPr algn="ctr"/>
            <a:r>
              <a:rPr lang="bg-BG" b="1" dirty="0" smtClean="0">
                <a:solidFill>
                  <a:schemeClr val="accent1"/>
                </a:solidFill>
                <a:effectLst/>
              </a:rPr>
              <a:t>Климатични</a:t>
            </a:r>
            <a:r>
              <a:rPr lang="en-GB" b="1" dirty="0" smtClean="0">
                <a:solidFill>
                  <a:schemeClr val="accent1"/>
                </a:solidFill>
                <a:effectLst/>
              </a:rPr>
              <a:t> 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промени</a:t>
            </a:r>
            <a:endParaRPr lang="bg-BG" b="1" dirty="0">
              <a:solidFill>
                <a:schemeClr val="accent1"/>
              </a:solidFill>
              <a:effectLst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29" y="717754"/>
            <a:ext cx="5613211" cy="425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3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6856" y="2373483"/>
            <a:ext cx="6070024" cy="763525"/>
          </a:xfrm>
        </p:spPr>
        <p:txBody>
          <a:bodyPr>
            <a:noAutofit/>
          </a:bodyPr>
          <a:lstStyle/>
          <a:p>
            <a:r>
              <a:rPr lang="bg-BG" sz="4400" cap="all" dirty="0" smtClean="0"/>
              <a:t>Качество </a:t>
            </a:r>
            <a:r>
              <a:rPr lang="bg-BG" sz="4400" cap="all" dirty="0"/>
              <a:t>на </a:t>
            </a:r>
            <a:r>
              <a:rPr lang="bg-BG" sz="4400" cap="all" dirty="0" smtClean="0"/>
              <a:t>водата</a:t>
            </a:r>
            <a:endParaRPr lang="bg-BG" sz="4400" cap="all" dirty="0"/>
          </a:p>
        </p:txBody>
      </p:sp>
    </p:spTree>
    <p:extLst>
      <p:ext uri="{BB962C8B-B14F-4D97-AF65-F5344CB8AC3E}">
        <p14:creationId xmlns:p14="http://schemas.microsoft.com/office/powerpoint/2010/main" val="10750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 fontScale="90000"/>
          </a:bodyPr>
          <a:lstStyle/>
          <a:p>
            <a:r>
              <a:rPr lang="bg-BG" b="1" dirty="0">
                <a:solidFill>
                  <a:schemeClr val="accent1"/>
                </a:solidFill>
                <a:effectLst/>
              </a:rPr>
              <a:t>7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. </a:t>
            </a:r>
            <a:r>
              <a:rPr lang="bg-BG" b="1" dirty="0">
                <a:solidFill>
                  <a:schemeClr val="accent1"/>
                </a:solidFill>
                <a:effectLst/>
              </a:rPr>
              <a:t>Съхраняване качествата на водите от Каскада „Доспат-Въча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“</a:t>
            </a:r>
            <a:endParaRPr lang="bg-BG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4056" y="1378226"/>
            <a:ext cx="6027088" cy="3361891"/>
          </a:xfrm>
        </p:spPr>
        <p:txBody>
          <a:bodyPr>
            <a:normAutofit fontScale="85000" lnSpcReduction="10000"/>
          </a:bodyPr>
          <a:lstStyle/>
          <a:p>
            <a:r>
              <a:rPr lang="bg-BG" dirty="0" smtClean="0"/>
              <a:t>Предприемане на мерки и действия за опазване на водите от Каскада Доспат-Въча</a:t>
            </a:r>
            <a:r>
              <a:rPr lang="bg-BG" dirty="0"/>
              <a:t> </a:t>
            </a:r>
            <a:r>
              <a:rPr lang="bg-BG" dirty="0" smtClean="0"/>
              <a:t>за </a:t>
            </a:r>
            <a:r>
              <a:rPr lang="bg-BG" dirty="0"/>
              <a:t>с</a:t>
            </a:r>
            <a:r>
              <a:rPr lang="bg-BG" dirty="0" smtClean="0"/>
              <a:t>набдяване на населението с чиста и безопасна питейна вода;</a:t>
            </a:r>
          </a:p>
          <a:p>
            <a:endParaRPr lang="bg-BG" dirty="0" smtClean="0"/>
          </a:p>
          <a:p>
            <a:r>
              <a:rPr lang="bg-BG" dirty="0" smtClean="0"/>
              <a:t>Недопускане пряко или косвено влошаване качеството на бъдещите водоизточниците за питейни води;</a:t>
            </a:r>
          </a:p>
          <a:p>
            <a:endParaRPr lang="en-US" dirty="0" smtClean="0"/>
          </a:p>
          <a:p>
            <a:r>
              <a:rPr lang="bg-BG" dirty="0" smtClean="0"/>
              <a:t>Изпълнение</a:t>
            </a:r>
            <a:r>
              <a:rPr lang="ru-RU" dirty="0" smtClean="0"/>
              <a:t> на </a:t>
            </a:r>
            <a:r>
              <a:rPr lang="bg-BG" dirty="0" smtClean="0"/>
              <a:t>изискванията</a:t>
            </a:r>
            <a:r>
              <a:rPr lang="ru-RU" dirty="0" smtClean="0"/>
              <a:t> на </a:t>
            </a:r>
            <a:r>
              <a:rPr lang="bg-BG" dirty="0" smtClean="0"/>
              <a:t>Наредба</a:t>
            </a:r>
            <a:r>
              <a:rPr lang="ru-RU" dirty="0" smtClean="0"/>
              <a:t> </a:t>
            </a:r>
            <a:r>
              <a:rPr lang="ru-RU" dirty="0"/>
              <a:t>№ 12 от 18.06.2002 г. за </a:t>
            </a:r>
            <a:r>
              <a:rPr lang="bg-BG" dirty="0" smtClean="0"/>
              <a:t>качествените</a:t>
            </a:r>
            <a:r>
              <a:rPr lang="ru-RU" dirty="0" smtClean="0"/>
              <a:t> </a:t>
            </a:r>
            <a:r>
              <a:rPr lang="bg-BG" dirty="0" smtClean="0"/>
              <a:t>изисквания</a:t>
            </a:r>
            <a:r>
              <a:rPr lang="ru-RU" dirty="0" smtClean="0"/>
              <a:t> </a:t>
            </a:r>
            <a:r>
              <a:rPr lang="bg-BG" dirty="0" smtClean="0"/>
              <a:t>към</a:t>
            </a:r>
            <a:r>
              <a:rPr lang="ru-RU" dirty="0" smtClean="0"/>
              <a:t> </a:t>
            </a:r>
            <a:r>
              <a:rPr lang="bg-BG" dirty="0" smtClean="0"/>
              <a:t>повърхностни</a:t>
            </a:r>
            <a:r>
              <a:rPr lang="ru-RU" dirty="0" smtClean="0"/>
              <a:t> </a:t>
            </a:r>
            <a:r>
              <a:rPr lang="ru-RU" dirty="0"/>
              <a:t>води, </a:t>
            </a:r>
            <a:r>
              <a:rPr lang="bg-BG" dirty="0" smtClean="0"/>
              <a:t>предназначени</a:t>
            </a:r>
            <a:r>
              <a:rPr lang="ru-RU" dirty="0" smtClean="0"/>
              <a:t> </a:t>
            </a:r>
            <a:r>
              <a:rPr lang="ru-RU" dirty="0"/>
              <a:t>за </a:t>
            </a:r>
            <a:r>
              <a:rPr lang="bg-BG" dirty="0" smtClean="0"/>
              <a:t>питейно-битово</a:t>
            </a:r>
            <a:r>
              <a:rPr lang="ru-RU" dirty="0" smtClean="0"/>
              <a:t> </a:t>
            </a:r>
            <a:r>
              <a:rPr lang="bg-BG" dirty="0" smtClean="0"/>
              <a:t>водоснабдяване</a:t>
            </a:r>
            <a:r>
              <a:rPr lang="ru-RU" dirty="0" smtClean="0"/>
              <a:t> и </a:t>
            </a:r>
            <a:r>
              <a:rPr lang="bg-BG" dirty="0" smtClean="0"/>
              <a:t>Наредба № 9/2001г. за качеството на водата, предназначена за питейно-битови цели;</a:t>
            </a:r>
          </a:p>
        </p:txBody>
      </p:sp>
    </p:spTree>
    <p:extLst>
      <p:ext uri="{BB962C8B-B14F-4D97-AF65-F5344CB8AC3E}">
        <p14:creationId xmlns:p14="http://schemas.microsoft.com/office/powerpoint/2010/main" val="239253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/>
          </a:bodyPr>
          <a:lstStyle/>
          <a:p>
            <a:pPr algn="ctr"/>
            <a:r>
              <a:rPr lang="bg-BG" b="1" dirty="0">
                <a:solidFill>
                  <a:schemeClr val="accent1"/>
                </a:solidFill>
                <a:effectLst/>
              </a:rPr>
              <a:t>Съхраняване качествата на водите</a:t>
            </a: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72" y="1012874"/>
            <a:ext cx="6099072" cy="396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5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559662" y="1578658"/>
            <a:ext cx="6070024" cy="161470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Благодаря</a:t>
            </a:r>
          </a:p>
          <a:p>
            <a:r>
              <a:rPr lang="bg-BG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</a:t>
            </a:r>
            <a:r>
              <a:rPr lang="bg-BG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 вниманието</a:t>
            </a:r>
            <a:r>
              <a:rPr lang="bg-BG" sz="4400" cap="all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!</a:t>
            </a:r>
            <a:endParaRPr lang="bg-BG" sz="4400" cap="all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Текстово поле 1"/>
          <p:cNvSpPr txBox="1"/>
          <p:nvPr/>
        </p:nvSpPr>
        <p:spPr>
          <a:xfrm>
            <a:off x="454727" y="3742006"/>
            <a:ext cx="6174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chemeClr val="bg1"/>
                </a:solidFill>
              </a:rPr>
              <a:t>За контакти: </a:t>
            </a:r>
          </a:p>
          <a:p>
            <a:r>
              <a:rPr lang="bg-BG" dirty="0" smtClean="0">
                <a:solidFill>
                  <a:schemeClr val="bg1"/>
                </a:solidFill>
              </a:rPr>
              <a:t>Областна администрация Пловдив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E-mail: governor@pd.government.bg</a:t>
            </a:r>
            <a:r>
              <a:rPr lang="bg-BG" dirty="0" smtClean="0">
                <a:solidFill>
                  <a:schemeClr val="bg1"/>
                </a:solidFill>
              </a:rPr>
              <a:t>;	</a:t>
            </a:r>
            <a:r>
              <a:rPr lang="en-US" dirty="0" smtClean="0">
                <a:solidFill>
                  <a:schemeClr val="bg1"/>
                </a:solidFill>
              </a:rPr>
              <a:t>oa@pd.government.bg</a:t>
            </a:r>
          </a:p>
          <a:p>
            <a:r>
              <a:rPr lang="bg-BG" dirty="0" smtClean="0">
                <a:solidFill>
                  <a:schemeClr val="bg1"/>
                </a:solidFill>
              </a:rPr>
              <a:t>Тел: +359 32 605511; +359 32 605512</a:t>
            </a:r>
            <a:endParaRPr lang="bg-B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4055" y="269144"/>
            <a:ext cx="6107927" cy="1022943"/>
          </a:xfrm>
        </p:spPr>
        <p:txBody>
          <a:bodyPr>
            <a:normAutofit fontScale="90000"/>
          </a:bodyPr>
          <a:lstStyle/>
          <a:p>
            <a:r>
              <a:rPr lang="bg-BG" b="1" dirty="0" smtClean="0">
                <a:solidFill>
                  <a:schemeClr val="accent1"/>
                </a:solidFill>
                <a:effectLst/>
              </a:rPr>
              <a:t>Основните</a:t>
            </a:r>
            <a:r>
              <a:rPr lang="en-GB" b="1" dirty="0" smtClean="0">
                <a:solidFill>
                  <a:schemeClr val="accent1"/>
                </a:solidFill>
                <a:effectLst/>
              </a:rPr>
              <a:t> 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аспекти и причини, свързани</a:t>
            </a:r>
            <a:r>
              <a:rPr lang="en-GB" b="1" dirty="0" smtClean="0">
                <a:solidFill>
                  <a:schemeClr val="accent1"/>
                </a:solidFill>
                <a:effectLst/>
              </a:rPr>
              <a:t> 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с</a:t>
            </a:r>
            <a:r>
              <a:rPr lang="en-US" b="1" dirty="0" smtClean="0">
                <a:solidFill>
                  <a:schemeClr val="accent1"/>
                </a:solidFill>
                <a:effectLst/>
              </a:rPr>
              <a:t> 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изграждане на водоснабдяването от </a:t>
            </a:r>
            <a:r>
              <a:rPr lang="bg-BG" b="1" dirty="0">
                <a:solidFill>
                  <a:schemeClr val="accent1"/>
                </a:solidFill>
                <a:effectLst/>
              </a:rPr>
              <a:t>Каскада „Доспат-Въча“</a:t>
            </a:r>
            <a:endParaRPr lang="bg-BG" i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4055" y="1474221"/>
            <a:ext cx="6027088" cy="3511061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bg-BG" dirty="0"/>
              <a:t>Качествата на водата от съществуващите </a:t>
            </a:r>
            <a:r>
              <a:rPr lang="bg-BG" dirty="0" smtClean="0"/>
              <a:t>водоизточници;</a:t>
            </a:r>
          </a:p>
          <a:p>
            <a:pPr marL="457200" indent="-457200">
              <a:buFont typeface="+mj-lt"/>
              <a:buAutoNum type="arabicPeriod"/>
            </a:pPr>
            <a:r>
              <a:rPr lang="bg-BG" dirty="0" smtClean="0"/>
              <a:t>Надеждност</a:t>
            </a:r>
            <a:r>
              <a:rPr lang="en-GB" dirty="0" smtClean="0"/>
              <a:t> </a:t>
            </a:r>
            <a:r>
              <a:rPr lang="bg-BG" dirty="0" smtClean="0"/>
              <a:t>на</a:t>
            </a:r>
            <a:r>
              <a:rPr lang="en-GB" dirty="0" smtClean="0"/>
              <a:t> </a:t>
            </a:r>
            <a:r>
              <a:rPr lang="bg-BG" dirty="0" smtClean="0"/>
              <a:t>водоснабдителната система;</a:t>
            </a:r>
          </a:p>
          <a:p>
            <a:pPr marL="457200" indent="-457200">
              <a:buFont typeface="+mj-lt"/>
              <a:buAutoNum type="arabicPeriod"/>
            </a:pPr>
            <a:r>
              <a:rPr lang="bg-BG" dirty="0"/>
              <a:t>Икономически </a:t>
            </a:r>
            <a:r>
              <a:rPr lang="bg-BG" dirty="0" smtClean="0"/>
              <a:t>съображения;</a:t>
            </a:r>
          </a:p>
          <a:p>
            <a:pPr marL="457200" indent="-457200">
              <a:buFont typeface="+mj-lt"/>
              <a:buAutoNum type="arabicPeriod"/>
            </a:pPr>
            <a:r>
              <a:rPr lang="bg-BG" dirty="0"/>
              <a:t>Хигиенно-здравни </a:t>
            </a:r>
            <a:r>
              <a:rPr lang="bg-BG" dirty="0" smtClean="0"/>
              <a:t>причини;</a:t>
            </a:r>
          </a:p>
          <a:p>
            <a:pPr marL="457200" indent="-457200">
              <a:buFont typeface="+mj-lt"/>
              <a:buAutoNum type="arabicPeriod"/>
            </a:pPr>
            <a:r>
              <a:rPr lang="bg-BG" dirty="0" smtClean="0"/>
              <a:t>Възможности за икономическо </a:t>
            </a:r>
            <a:r>
              <a:rPr lang="bg-BG" dirty="0"/>
              <a:t>развитие на </a:t>
            </a:r>
            <a:r>
              <a:rPr lang="bg-BG" dirty="0" smtClean="0"/>
              <a:t>регион Пловдив;</a:t>
            </a:r>
          </a:p>
          <a:p>
            <a:pPr marL="457200" indent="-457200">
              <a:buFont typeface="+mj-lt"/>
              <a:buAutoNum type="arabicPeriod"/>
            </a:pPr>
            <a:r>
              <a:rPr lang="bg-BG" dirty="0" smtClean="0"/>
              <a:t>Климатични</a:t>
            </a:r>
            <a:r>
              <a:rPr lang="en-GB" dirty="0" smtClean="0"/>
              <a:t> </a:t>
            </a:r>
            <a:r>
              <a:rPr lang="bg-BG" dirty="0" smtClean="0"/>
              <a:t>промени;</a:t>
            </a:r>
            <a:endParaRPr lang="bg-BG" dirty="0"/>
          </a:p>
          <a:p>
            <a:pPr marL="457200" indent="-457200">
              <a:buFont typeface="+mj-lt"/>
              <a:buAutoNum type="arabicPeriod"/>
            </a:pPr>
            <a:r>
              <a:rPr lang="bg-BG" dirty="0" smtClean="0"/>
              <a:t>Съхраняване </a:t>
            </a:r>
            <a:r>
              <a:rPr lang="bg-BG" dirty="0"/>
              <a:t>качествата на водите от Каскада „Доспат-Въча</a:t>
            </a:r>
            <a:r>
              <a:rPr lang="bg-BG" dirty="0" smtClean="0"/>
              <a:t>“;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6856" y="2373483"/>
            <a:ext cx="6070024" cy="763525"/>
          </a:xfrm>
        </p:spPr>
        <p:txBody>
          <a:bodyPr>
            <a:noAutofit/>
          </a:bodyPr>
          <a:lstStyle/>
          <a:p>
            <a:r>
              <a:rPr lang="bg-BG" sz="4400" cap="all" dirty="0"/>
              <a:t>Качествата на </a:t>
            </a:r>
            <a:r>
              <a:rPr lang="bg-BG" sz="4400" cap="all" dirty="0" smtClean="0"/>
              <a:t>водата</a:t>
            </a:r>
            <a:endParaRPr lang="en-US" sz="4400" cap="all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 fontScale="90000"/>
          </a:bodyPr>
          <a:lstStyle/>
          <a:p>
            <a:r>
              <a:rPr lang="bg-BG" b="1" dirty="0" smtClean="0">
                <a:solidFill>
                  <a:schemeClr val="accent1"/>
                </a:solidFill>
                <a:effectLst/>
              </a:rPr>
              <a:t>1. Качествата </a:t>
            </a:r>
            <a:r>
              <a:rPr lang="bg-BG" b="1" dirty="0">
                <a:solidFill>
                  <a:schemeClr val="accent1"/>
                </a:solidFill>
                <a:effectLst/>
              </a:rPr>
              <a:t>на водата от съществуващите водоизточници</a:t>
            </a:r>
            <a:endParaRPr lang="bg-BG" b="1" i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4056" y="1229056"/>
            <a:ext cx="6027088" cy="3511061"/>
          </a:xfrm>
        </p:spPr>
        <p:txBody>
          <a:bodyPr>
            <a:normAutofit lnSpcReduction="10000"/>
          </a:bodyPr>
          <a:lstStyle/>
          <a:p>
            <a:r>
              <a:rPr lang="bg-BG" dirty="0" smtClean="0"/>
              <a:t>Ясно</a:t>
            </a:r>
            <a:r>
              <a:rPr lang="en-GB" dirty="0" smtClean="0"/>
              <a:t> </a:t>
            </a:r>
            <a:r>
              <a:rPr lang="bg-BG" dirty="0" smtClean="0"/>
              <a:t>изразената</a:t>
            </a:r>
            <a:r>
              <a:rPr lang="en-GB" dirty="0" smtClean="0"/>
              <a:t> </a:t>
            </a:r>
            <a:r>
              <a:rPr lang="bg-BG" dirty="0" smtClean="0"/>
              <a:t>тенденция</a:t>
            </a:r>
            <a:r>
              <a:rPr lang="en-GB" dirty="0" smtClean="0"/>
              <a:t> </a:t>
            </a:r>
            <a:r>
              <a:rPr lang="bg-BG" dirty="0" smtClean="0"/>
              <a:t>на</a:t>
            </a:r>
            <a:r>
              <a:rPr lang="en-GB" dirty="0" smtClean="0"/>
              <a:t> </a:t>
            </a:r>
            <a:r>
              <a:rPr lang="bg-BG" dirty="0" smtClean="0"/>
              <a:t>замърсяване</a:t>
            </a:r>
            <a:r>
              <a:rPr lang="en-GB" dirty="0" smtClean="0"/>
              <a:t> </a:t>
            </a:r>
            <a:r>
              <a:rPr lang="bg-BG" dirty="0" smtClean="0"/>
              <a:t>на</a:t>
            </a:r>
            <a:r>
              <a:rPr lang="en-GB" dirty="0" smtClean="0"/>
              <a:t> </a:t>
            </a:r>
            <a:r>
              <a:rPr lang="bg-BG" dirty="0" smtClean="0"/>
              <a:t>подземните</a:t>
            </a:r>
            <a:r>
              <a:rPr lang="en-GB" dirty="0" smtClean="0"/>
              <a:t> </a:t>
            </a:r>
            <a:r>
              <a:rPr lang="bg-BG" dirty="0" smtClean="0"/>
              <a:t>води</a:t>
            </a:r>
            <a:r>
              <a:rPr lang="en-GB" dirty="0" smtClean="0"/>
              <a:t> </a:t>
            </a:r>
            <a:r>
              <a:rPr lang="en-GB" dirty="0"/>
              <a:t>в </a:t>
            </a:r>
            <a:r>
              <a:rPr lang="bg-BG" dirty="0" smtClean="0"/>
              <a:t>терасата</a:t>
            </a:r>
            <a:r>
              <a:rPr lang="en-GB" dirty="0" smtClean="0"/>
              <a:t> </a:t>
            </a:r>
            <a:r>
              <a:rPr lang="bg-BG" dirty="0" smtClean="0"/>
              <a:t>на</a:t>
            </a:r>
            <a:r>
              <a:rPr lang="en-GB" dirty="0" smtClean="0"/>
              <a:t> </a:t>
            </a:r>
            <a:r>
              <a:rPr lang="en-GB" dirty="0"/>
              <a:t>р. </a:t>
            </a:r>
            <a:r>
              <a:rPr lang="bg-BG" dirty="0" smtClean="0"/>
              <a:t>Марица;  </a:t>
            </a:r>
            <a:endParaRPr lang="bg-BG" dirty="0"/>
          </a:p>
          <a:p>
            <a:endParaRPr lang="bg-BG" dirty="0" smtClean="0"/>
          </a:p>
          <a:p>
            <a:r>
              <a:rPr lang="bg-BG" dirty="0"/>
              <a:t>Три от </a:t>
            </a:r>
            <a:r>
              <a:rPr lang="bg-BG" dirty="0" smtClean="0"/>
              <a:t>четирите водоизточника </a:t>
            </a:r>
            <a:r>
              <a:rPr lang="bg-BG" dirty="0"/>
              <a:t>на гр. Пловдив (Помпена станция (ПС) „Юг“, ПС „Север“, ПС „Изток І“) </a:t>
            </a:r>
            <a:r>
              <a:rPr lang="bg-BG" dirty="0" smtClean="0"/>
              <a:t>се намират в </a:t>
            </a:r>
            <a:r>
              <a:rPr lang="bg-BG" dirty="0"/>
              <a:t>регулационните граници на гр. Пловдив или урегулирани </a:t>
            </a:r>
            <a:r>
              <a:rPr lang="bg-BG" dirty="0" smtClean="0"/>
              <a:t>територии;</a:t>
            </a:r>
          </a:p>
          <a:p>
            <a:endParaRPr lang="bg-BG" dirty="0" smtClean="0"/>
          </a:p>
          <a:p>
            <a:r>
              <a:rPr lang="bg-BG" dirty="0" smtClean="0"/>
              <a:t>Съществуват и други населени места в които водоизточниците са в строителните им граници. </a:t>
            </a:r>
          </a:p>
        </p:txBody>
      </p:sp>
    </p:spTree>
    <p:extLst>
      <p:ext uri="{BB962C8B-B14F-4D97-AF65-F5344CB8AC3E}">
        <p14:creationId xmlns:p14="http://schemas.microsoft.com/office/powerpoint/2010/main" val="20331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426591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Помпени станции в </a:t>
            </a:r>
            <a:r>
              <a:rPr lang="bg-BG" dirty="0"/>
              <a:t>гр. </a:t>
            </a:r>
            <a:r>
              <a:rPr lang="bg-BG" dirty="0" smtClean="0"/>
              <a:t>Пловдив</a:t>
            </a:r>
            <a:endParaRPr lang="bg-BG" i="1" dirty="0">
              <a:solidFill>
                <a:schemeClr val="accent1"/>
              </a:solidFill>
              <a:effectLst/>
            </a:endParaRPr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51" y="556587"/>
            <a:ext cx="6346449" cy="450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23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6856" y="2373483"/>
            <a:ext cx="6070024" cy="763525"/>
          </a:xfrm>
        </p:spPr>
        <p:txBody>
          <a:bodyPr>
            <a:noAutofit/>
          </a:bodyPr>
          <a:lstStyle/>
          <a:p>
            <a:r>
              <a:rPr lang="bg-BG" sz="4400" b="1" cap="all" dirty="0" smtClean="0">
                <a:effectLst/>
              </a:rPr>
              <a:t>Надеждност</a:t>
            </a:r>
            <a:r>
              <a:rPr lang="en-GB" sz="4400" b="1" cap="all" dirty="0" smtClean="0">
                <a:effectLst/>
              </a:rPr>
              <a:t> </a:t>
            </a:r>
            <a:r>
              <a:rPr lang="bg-BG" sz="4400" b="1" cap="all" dirty="0" smtClean="0">
                <a:effectLst/>
              </a:rPr>
              <a:t>на</a:t>
            </a:r>
            <a:r>
              <a:rPr lang="en-GB" sz="4400" b="1" cap="all" dirty="0" smtClean="0">
                <a:effectLst/>
              </a:rPr>
              <a:t> </a:t>
            </a:r>
            <a:r>
              <a:rPr lang="bg-BG" sz="4400" b="1" cap="all" dirty="0" smtClean="0">
                <a:effectLst/>
              </a:rPr>
              <a:t>водоснабдяването</a:t>
            </a:r>
            <a:endParaRPr lang="en-US" sz="4400" cap="all" dirty="0"/>
          </a:p>
        </p:txBody>
      </p:sp>
    </p:spTree>
    <p:extLst>
      <p:ext uri="{BB962C8B-B14F-4D97-AF65-F5344CB8AC3E}">
        <p14:creationId xmlns:p14="http://schemas.microsoft.com/office/powerpoint/2010/main" val="93951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4056" y="129996"/>
            <a:ext cx="6027088" cy="725349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chemeClr val="accent1"/>
                </a:solidFill>
                <a:effectLst/>
              </a:rPr>
              <a:t>2. Надеждност</a:t>
            </a:r>
            <a:r>
              <a:rPr lang="en-GB" b="1" dirty="0" smtClean="0">
                <a:solidFill>
                  <a:schemeClr val="accent1"/>
                </a:solidFill>
                <a:effectLst/>
              </a:rPr>
              <a:t> 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на</a:t>
            </a:r>
            <a:r>
              <a:rPr lang="en-GB" b="1" dirty="0" smtClean="0">
                <a:solidFill>
                  <a:schemeClr val="accent1"/>
                </a:solidFill>
                <a:effectLst/>
              </a:rPr>
              <a:t> </a:t>
            </a:r>
            <a:r>
              <a:rPr lang="bg-BG" b="1" dirty="0" smtClean="0">
                <a:solidFill>
                  <a:schemeClr val="accent1"/>
                </a:solidFill>
                <a:effectLst/>
              </a:rPr>
              <a:t>водоснабдяването</a:t>
            </a:r>
            <a:endParaRPr lang="bg-BG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4056" y="1378226"/>
            <a:ext cx="6027088" cy="3361891"/>
          </a:xfrm>
        </p:spPr>
        <p:txBody>
          <a:bodyPr>
            <a:normAutofit/>
          </a:bodyPr>
          <a:lstStyle/>
          <a:p>
            <a:r>
              <a:rPr lang="bg-BG" dirty="0" smtClean="0"/>
              <a:t>Водоизточниците</a:t>
            </a:r>
            <a:r>
              <a:rPr lang="en-GB" dirty="0" smtClean="0"/>
              <a:t> </a:t>
            </a:r>
            <a:r>
              <a:rPr lang="bg-BG" dirty="0" smtClean="0"/>
              <a:t>на</a:t>
            </a:r>
            <a:r>
              <a:rPr lang="en-GB" dirty="0" smtClean="0"/>
              <a:t> </a:t>
            </a:r>
            <a:r>
              <a:rPr lang="bg-BG" dirty="0" smtClean="0"/>
              <a:t>град</a:t>
            </a:r>
            <a:r>
              <a:rPr lang="en-GB" dirty="0" smtClean="0"/>
              <a:t> </a:t>
            </a:r>
            <a:r>
              <a:rPr lang="bg-BG" dirty="0" smtClean="0"/>
              <a:t>Пловдив</a:t>
            </a:r>
            <a:r>
              <a:rPr lang="en-GB" dirty="0" smtClean="0"/>
              <a:t> </a:t>
            </a:r>
            <a:r>
              <a:rPr lang="bg-BG" dirty="0" smtClean="0"/>
              <a:t>са</a:t>
            </a:r>
            <a:r>
              <a:rPr lang="en-GB" dirty="0" smtClean="0"/>
              <a:t> </a:t>
            </a:r>
            <a:r>
              <a:rPr lang="bg-BG" dirty="0"/>
              <a:t>застрашени</a:t>
            </a:r>
            <a:r>
              <a:rPr lang="en-GB" dirty="0"/>
              <a:t> </a:t>
            </a:r>
            <a:r>
              <a:rPr lang="bg-BG" dirty="0" smtClean="0"/>
              <a:t>от</a:t>
            </a:r>
            <a:r>
              <a:rPr lang="en-GB" dirty="0" smtClean="0"/>
              <a:t> </a:t>
            </a:r>
            <a:r>
              <a:rPr lang="bg-BG" dirty="0" smtClean="0"/>
              <a:t>замърсяване; </a:t>
            </a:r>
          </a:p>
          <a:p>
            <a:endParaRPr lang="bg-BG" dirty="0" smtClean="0"/>
          </a:p>
          <a:p>
            <a:r>
              <a:rPr lang="bg-BG" dirty="0" smtClean="0"/>
              <a:t>Неразривна</a:t>
            </a:r>
            <a:r>
              <a:rPr lang="en-GB" dirty="0" smtClean="0"/>
              <a:t> </a:t>
            </a:r>
            <a:r>
              <a:rPr lang="bg-BG" dirty="0" smtClean="0"/>
              <a:t>свързаност</a:t>
            </a:r>
            <a:r>
              <a:rPr lang="en-GB" dirty="0" smtClean="0"/>
              <a:t> </a:t>
            </a:r>
            <a:r>
              <a:rPr lang="en-GB" dirty="0"/>
              <a:t>с </a:t>
            </a:r>
            <a:r>
              <a:rPr lang="bg-BG" dirty="0" smtClean="0"/>
              <a:t>електроенергийната</a:t>
            </a:r>
            <a:r>
              <a:rPr lang="en-GB" dirty="0" smtClean="0"/>
              <a:t> </a:t>
            </a:r>
            <a:r>
              <a:rPr lang="bg-BG" dirty="0" smtClean="0"/>
              <a:t>система;</a:t>
            </a:r>
          </a:p>
          <a:p>
            <a:endParaRPr lang="bg-BG" dirty="0"/>
          </a:p>
          <a:p>
            <a:r>
              <a:rPr lang="bg-BG" dirty="0" smtClean="0"/>
              <a:t>Липса на резервиращи</a:t>
            </a:r>
            <a:r>
              <a:rPr lang="en-GB" dirty="0" smtClean="0"/>
              <a:t> </a:t>
            </a:r>
            <a:r>
              <a:rPr lang="bg-BG" dirty="0" smtClean="0"/>
              <a:t>обеми</a:t>
            </a:r>
            <a:r>
              <a:rPr lang="en-GB" dirty="0" smtClean="0"/>
              <a:t> /</a:t>
            </a:r>
            <a:r>
              <a:rPr lang="bg-BG" dirty="0" smtClean="0"/>
              <a:t>водоеми/</a:t>
            </a:r>
            <a:r>
              <a:rPr lang="en-GB" dirty="0" smtClean="0"/>
              <a:t>;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07317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6856" y="2373483"/>
            <a:ext cx="6070024" cy="1131717"/>
          </a:xfrm>
        </p:spPr>
        <p:txBody>
          <a:bodyPr>
            <a:noAutofit/>
          </a:bodyPr>
          <a:lstStyle/>
          <a:p>
            <a:r>
              <a:rPr lang="bg-BG" sz="4400" cap="all" dirty="0"/>
              <a:t>Икономически съображения</a:t>
            </a:r>
            <a:endParaRPr lang="en-US" sz="4400" cap="all" dirty="0"/>
          </a:p>
        </p:txBody>
      </p:sp>
    </p:spTree>
    <p:extLst>
      <p:ext uri="{BB962C8B-B14F-4D97-AF65-F5344CB8AC3E}">
        <p14:creationId xmlns:p14="http://schemas.microsoft.com/office/powerpoint/2010/main" val="178420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</Words>
  <Application>Microsoft Office PowerPoint</Application>
  <PresentationFormat>По избор</PresentationFormat>
  <Paragraphs>81</Paragraphs>
  <Slides>24</Slides>
  <Notes>8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Областен управител  на Област Пловдив</vt:lpstr>
      <vt:lpstr> Здравко Димитров - Областен управител на Област Пловдив  гр. Пловдив, 2019 </vt:lpstr>
      <vt:lpstr>Основните аспекти и причини, свързани с изграждане на водоснабдяването от Каскада „Доспат-Въча“</vt:lpstr>
      <vt:lpstr>Качествата на водата</vt:lpstr>
      <vt:lpstr>1. Качествата на водата от съществуващите водоизточници</vt:lpstr>
      <vt:lpstr>Помпени станции в гр. Пловдив</vt:lpstr>
      <vt:lpstr>Надеждност на водоснабдяването</vt:lpstr>
      <vt:lpstr>2. Надеждност на водоснабдяването</vt:lpstr>
      <vt:lpstr>Икономически съображения</vt:lpstr>
      <vt:lpstr>3. Икономически съображения</vt:lpstr>
      <vt:lpstr>Язовир Въча</vt:lpstr>
      <vt:lpstr>Хигиенно-здравни причини</vt:lpstr>
      <vt:lpstr>4. Хигиенно-здравни причини</vt:lpstr>
      <vt:lpstr>Осигуряване на вода</vt:lpstr>
      <vt:lpstr>Икономическо развитие  </vt:lpstr>
      <vt:lpstr>5. Икономическо развитие на регион Пловдив</vt:lpstr>
      <vt:lpstr>Тракия икономическа зона (ТИЗ) </vt:lpstr>
      <vt:lpstr>Климатични промени</vt:lpstr>
      <vt:lpstr>6. Климатични промени</vt:lpstr>
      <vt:lpstr>Климатични промени</vt:lpstr>
      <vt:lpstr>Качество на водата</vt:lpstr>
      <vt:lpstr>7. Съхраняване качествата на водите от Каскада „Доспат-Въча“</vt:lpstr>
      <vt:lpstr>Съхраняване качествата на водите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Водоснабдяването на гр. Пловдив и населените места от област Пловдив от каскада „Доспат – Въча“ – предпоставка за подобряване качеството на живот и съществен фактор за устойчиво икономическо развитие на региона</dc:title>
  <dc:creator/>
  <cp:lastModifiedBy/>
  <cp:revision>1</cp:revision>
  <dcterms:created xsi:type="dcterms:W3CDTF">2017-08-01T15:40:51Z</dcterms:created>
  <dcterms:modified xsi:type="dcterms:W3CDTF">2019-06-24T13:50:17Z</dcterms:modified>
</cp:coreProperties>
</file>